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8" r:id="rId5"/>
    <p:sldId id="270" r:id="rId6"/>
    <p:sldId id="261" r:id="rId7"/>
    <p:sldId id="269" r:id="rId8"/>
    <p:sldId id="271" r:id="rId9"/>
    <p:sldId id="263" r:id="rId10"/>
    <p:sldId id="265" r:id="rId11"/>
    <p:sldId id="266" r:id="rId12"/>
    <p:sldId id="25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6E2"/>
    <a:srgbClr val="2155D8"/>
    <a:srgbClr val="8756EE"/>
    <a:srgbClr val="D0C5FF"/>
    <a:srgbClr val="8756ED"/>
    <a:srgbClr val="292597"/>
    <a:srgbClr val="8756EC"/>
    <a:srgbClr val="4646E2"/>
    <a:srgbClr val="B043E6"/>
    <a:srgbClr val="783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E6D42-D745-4E79-928E-D846D7E5E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4DC874-FBC1-41BD-BF1D-2B3931883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69E27D-C5D4-41A6-B4A1-912D2A89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44184-0D2A-4B7A-B8D9-1A0481E6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D92ED-4655-495A-BE80-6B429855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95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8DBA7-D864-4010-8408-D5CE4C9F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5026E7-CB34-429C-AC82-9AD631068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B58DE-2B43-4966-AAF5-69E9204F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F535B2-AF40-44BF-9568-8175E358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A6AA78-694C-44CA-98B4-F8348E87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69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B6B188-5C01-4CD7-8646-A082E2DD6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011406-8753-4A92-9E3E-D8889F35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3F0F35-01A3-4B15-842F-B5BA4916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B9DA7F-7669-4D5D-A5CB-17834067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52D5B-F327-4991-9107-7A588F84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1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D66BD-B225-4333-9F62-B46528E5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2E3779-2B61-4A88-A3EA-62316014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1CC11-6EAD-411C-A004-E3F23B04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48ACAF-AEC6-459A-A0E0-A867651B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9628E-2AA0-47F1-AF87-7C32A350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8D695-BE57-4239-8EEA-489EFBE8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6FC4C0-50BB-4642-BE25-3AC695C16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3465A-6CA5-415B-9C1B-9B6722A6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B400B9-8849-40BE-9B7F-C9161D5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C74DE-5718-4F6B-BC40-5C3E199B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14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B42AF-BC43-4F3E-8967-5955644C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639B3-A725-4FEC-AB72-4538A2AE0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E6AEA6-3AEF-4F5A-AF8C-62D7D9AC8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1B9DB-5B6F-46E7-BD84-4045A99D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178397-686E-46A9-B36B-439FB63B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33A81E-0A32-493E-9A6B-E601EA9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55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A2614-A36F-4F56-ACC0-B795801B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036CA5-9C72-47B9-987D-FC54D108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EA0E0-6CE3-4E3C-9AA1-4C52C0C65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8EBD36-7C1B-4E5B-AEBA-5313858AD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966293-DB4A-4828-83FC-9A2536848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D6FA9A-0423-4973-932B-FCD659F6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6676C8-0712-432F-AEF5-7608F495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87671AA-78A0-4481-A331-75E9A043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71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46913-0902-4D2E-8AA4-FD06F095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F43F4D-2B16-4CCF-9BF4-6D50F92C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D9DD47-9DD9-4051-9DF6-BE633434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8022EB-7FE5-4151-9308-C521FA29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00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D19D1A-40DA-41EB-B118-7A7ED390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EFB96F-610E-4B00-B348-38A045F9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9DA00C-551C-4347-9987-F7B00114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4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9E8E4-5CC0-47D7-9B40-A7B53408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B6FB3B-9737-4C88-94B9-F421E9279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85576D-84A5-4924-86D4-4E496E6B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63ADB2-0A1E-42ED-AED1-0D26D262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CB7177-CF9C-4F95-BC9F-622C5421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182758-0482-44B3-982F-EBD27D6C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27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60074-D423-4994-AE14-C54BDDC9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4DB3C9-2293-4CCE-9F70-1AE44D851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04767F-F0B3-49B3-B315-A31E54E23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78707D-D0EA-4633-82F1-10562308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0D84A5-D5A2-48D4-8FA5-F89D0211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CEDF81-B316-48F9-AAFB-EC42455C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35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E6633-7FF8-41F9-9DC6-E6927CDD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EAD4A3-D708-4002-8E7E-7C5E8C13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75A04-6EF4-40DE-8531-24FFBC262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C474-0C04-4F00-AD48-BDF932E26666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47B1CA-702C-43E9-BB20-331904DA8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2FEA1D-A214-4538-BB41-E263E7707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2876C-CA71-4717-854E-8A398E0A4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5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">
              <a:srgbClr val="5E5EE6"/>
            </a:gs>
            <a:gs pos="2000">
              <a:srgbClr val="8756EC"/>
            </a:gs>
            <a:gs pos="52000">
              <a:srgbClr val="6456EC">
                <a:lumMod val="31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003822" y="1467189"/>
            <a:ext cx="85796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АТОМИК</a:t>
            </a:r>
            <a:r>
              <a:rPr lang="ru-RU" sz="8800" b="1" dirty="0">
                <a:latin typeface="Bookman Old Style" panose="02050604050505020204" pitchFamily="18" charset="0"/>
              </a:rPr>
              <a:t> </a:t>
            </a:r>
            <a:r>
              <a:rPr lang="ru-RU" sz="8800" b="1" dirty="0">
                <a:solidFill>
                  <a:srgbClr val="5C85E6"/>
                </a:solidFill>
                <a:latin typeface="Bookman Old Style" panose="02050604050505020204" pitchFamily="18" charset="0"/>
              </a:rPr>
              <a:t>ХАК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4CB95-859B-4490-BFF2-A1FBF5805776}"/>
              </a:ext>
            </a:extLst>
          </p:cNvPr>
          <p:cNvSpPr txBox="1"/>
          <p:nvPr/>
        </p:nvSpPr>
        <p:spPr>
          <a:xfrm>
            <a:off x="492919" y="2774352"/>
            <a:ext cx="12376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КЕЙС</a:t>
            </a:r>
            <a:r>
              <a:rPr lang="ru-RU" sz="4000" dirty="0">
                <a:latin typeface="Bahnschrift Light SemiCondensed" panose="020B0502040204020203" pitchFamily="34" charset="0"/>
              </a:rPr>
              <a:t> </a:t>
            </a:r>
            <a:r>
              <a:rPr lang="en-US" sz="4000" dirty="0">
                <a:solidFill>
                  <a:srgbClr val="B043E6"/>
                </a:solidFill>
                <a:latin typeface="Copperplate Light" panose="02000604030000020004" pitchFamily="2" charset="0"/>
              </a:rPr>
              <a:t>“</a:t>
            </a:r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ДЕТЕКТОР ПРОИЗВОДСТВЕННЫХ ДЕФЕКТОВ</a:t>
            </a:r>
            <a:r>
              <a:rPr lang="en-US" sz="4000" dirty="0">
                <a:solidFill>
                  <a:srgbClr val="B043E6"/>
                </a:solidFill>
                <a:latin typeface="Copperplate Light" panose="02000604030000020004" pitchFamily="2" charset="0"/>
              </a:rPr>
              <a:t>”</a:t>
            </a:r>
            <a:endParaRPr lang="ru-RU" sz="4000" dirty="0">
              <a:solidFill>
                <a:srgbClr val="B043E6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1AE17C-A1F0-4B94-ABB0-2C362A24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2" t="15257" r="22865" b="14523"/>
          <a:stretch/>
        </p:blipFill>
        <p:spPr>
          <a:xfrm>
            <a:off x="6293644" y="3576790"/>
            <a:ext cx="2628303" cy="295786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473005B-34DB-4724-9428-CDA076BA1756}"/>
              </a:ext>
            </a:extLst>
          </p:cNvPr>
          <p:cNvSpPr/>
          <p:nvPr/>
        </p:nvSpPr>
        <p:spPr>
          <a:xfrm>
            <a:off x="3168596" y="4701782"/>
            <a:ext cx="32319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ОТ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338475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0B0B45"/>
            </a:gs>
            <a:gs pos="83000">
              <a:srgbClr val="4646E2"/>
            </a:gs>
            <a:gs pos="100000">
              <a:srgbClr val="783FE9"/>
            </a:gs>
            <a:gs pos="58000">
              <a:srgbClr val="6456EC">
                <a:lumMod val="31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6253655" y="0"/>
            <a:ext cx="813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Перспективы</a:t>
            </a:r>
            <a:endParaRPr lang="ru-RU" sz="5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82AA7-09B9-491A-A718-C828E73927F8}"/>
              </a:ext>
            </a:extLst>
          </p:cNvPr>
          <p:cNvSpPr txBox="1"/>
          <p:nvPr/>
        </p:nvSpPr>
        <p:spPr>
          <a:xfrm>
            <a:off x="4303987" y="1015663"/>
            <a:ext cx="7530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1</a:t>
            </a:r>
            <a:r>
              <a:rPr lang="en-GB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.</a:t>
            </a:r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Автоматизация </a:t>
            </a:r>
          </a:p>
          <a:p>
            <a:pPr algn="r"/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2</a:t>
            </a:r>
            <a:r>
              <a:rPr lang="en-GB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.</a:t>
            </a:r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Экспансия на все виды деталей</a:t>
            </a:r>
          </a:p>
          <a:p>
            <a:pPr algn="r"/>
            <a:r>
              <a:rPr lang="ru-RU" sz="40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3.Качественный подбор данных для обучения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0F5E74-875F-2C2C-A6A0-D73D7E82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9670" r="27484" b="26305"/>
          <a:stretch/>
        </p:blipFill>
        <p:spPr>
          <a:xfrm>
            <a:off x="0" y="1891862"/>
            <a:ext cx="3121574" cy="496613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55FE8A-360F-1C13-217A-F6B82465B771}"/>
              </a:ext>
            </a:extLst>
          </p:cNvPr>
          <p:cNvSpPr/>
          <p:nvPr/>
        </p:nvSpPr>
        <p:spPr>
          <a:xfrm>
            <a:off x="2926800" y="3072348"/>
            <a:ext cx="61436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“</a:t>
            </a:r>
            <a:r>
              <a:rPr lang="ru-RU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Лучший способ достичь успеха - это постоянно двигаться вперед и не останавливаться на достигнутом</a:t>
            </a:r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”</a:t>
            </a:r>
            <a:endParaRPr lang="ru-RU" sz="40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[c]Jason Statham</a:t>
            </a:r>
            <a:endParaRPr lang="ru-RU" sz="40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8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7000">
              <a:srgbClr val="5E5EE6"/>
            </a:gs>
            <a:gs pos="0">
              <a:srgbClr val="8756EC"/>
            </a:gs>
            <a:gs pos="66000">
              <a:srgbClr val="6456EC">
                <a:lumMod val="3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923821" y="241000"/>
            <a:ext cx="83443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rgbClr val="783FE9"/>
                </a:solidFill>
                <a:latin typeface="Bookman Old Style" panose="02050604050505020204" pitchFamily="18" charset="0"/>
              </a:rPr>
              <a:t>Стек технологий</a:t>
            </a:r>
            <a:endParaRPr lang="ru-RU" sz="4800" b="1" dirty="0">
              <a:solidFill>
                <a:srgbClr val="783FE9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OpenCV - Видеоуроки, курсы, туториалы | CourseHunter">
            <a:extLst>
              <a:ext uri="{FF2B5EF4-FFF2-40B4-BE49-F238E27FC236}">
                <a16:creationId xmlns:a16="http://schemas.microsoft.com/office/drawing/2014/main" id="{B703C609-37D5-4E91-99CC-7ADE82E0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5" y="2514783"/>
            <a:ext cx="2060594" cy="19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2FC179-08E0-43D0-8E07-5684D076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13" y="2455799"/>
            <a:ext cx="1826556" cy="191353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03AE8B2-659A-3B9E-7403-5181AEBF8475}"/>
              </a:ext>
            </a:extLst>
          </p:cNvPr>
          <p:cNvSpPr/>
          <p:nvPr/>
        </p:nvSpPr>
        <p:spPr>
          <a:xfrm>
            <a:off x="601497" y="1695695"/>
            <a:ext cx="2305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OPENCV</a:t>
            </a:r>
            <a:endParaRPr lang="ru-RU" sz="4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52EBDF-F3A2-ABBE-0953-12B8695C1741}"/>
              </a:ext>
            </a:extLst>
          </p:cNvPr>
          <p:cNvSpPr/>
          <p:nvPr/>
        </p:nvSpPr>
        <p:spPr>
          <a:xfrm>
            <a:off x="3382663" y="1681453"/>
            <a:ext cx="2305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YOLO</a:t>
            </a:r>
            <a:endParaRPr lang="ru-RU" sz="48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4480C44-F6E4-9C5A-A828-AC54A3378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5" t="6767" r="30971" b="27013"/>
          <a:stretch/>
        </p:blipFill>
        <p:spPr>
          <a:xfrm>
            <a:off x="9452630" y="2472234"/>
            <a:ext cx="2015005" cy="2037229"/>
          </a:xfrm>
          <a:prstGeom prst="rect">
            <a:avLst/>
          </a:prstGeom>
        </p:spPr>
      </p:pic>
      <p:pic>
        <p:nvPicPr>
          <p:cNvPr id="36" name="Picture 8" descr="pytorch&quot; Icon - Download for free – Iconduck">
            <a:extLst>
              <a:ext uri="{FF2B5EF4-FFF2-40B4-BE49-F238E27FC236}">
                <a16:creationId xmlns:a16="http://schemas.microsoft.com/office/drawing/2014/main" id="{514705FF-1119-5116-444F-A702D988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48" y="2481799"/>
            <a:ext cx="1616062" cy="19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3DFC7C2-3532-13E0-B5EA-0825D7A28009}"/>
              </a:ext>
            </a:extLst>
          </p:cNvPr>
          <p:cNvSpPr/>
          <p:nvPr/>
        </p:nvSpPr>
        <p:spPr>
          <a:xfrm>
            <a:off x="5980153" y="1660124"/>
            <a:ext cx="2668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PYTORCH</a:t>
            </a:r>
            <a:endParaRPr lang="ru-RU" sz="4800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9CB62C9-0A5A-866C-DF01-AD32CC1C50D0}"/>
              </a:ext>
            </a:extLst>
          </p:cNvPr>
          <p:cNvSpPr/>
          <p:nvPr/>
        </p:nvSpPr>
        <p:spPr>
          <a:xfrm>
            <a:off x="8581444" y="1660124"/>
            <a:ext cx="3610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MATPLOTLIB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58465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4000">
              <a:srgbClr val="5E5EE6"/>
            </a:gs>
            <a:gs pos="100000">
              <a:srgbClr val="8756EC"/>
            </a:gs>
            <a:gs pos="44000">
              <a:srgbClr val="6456EC">
                <a:lumMod val="3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130623" y="1703418"/>
            <a:ext cx="7930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СПАСИБО ЗА</a:t>
            </a:r>
            <a:r>
              <a:rPr lang="ru-RU" sz="8000" b="1" dirty="0">
                <a:latin typeface="Bookman Old Style" panose="02050604050505020204" pitchFamily="18" charset="0"/>
              </a:rPr>
              <a:t> </a:t>
            </a:r>
            <a:r>
              <a:rPr lang="ru-RU" sz="8000" b="1" dirty="0">
                <a:solidFill>
                  <a:srgbClr val="5C85E6"/>
                </a:solidFill>
                <a:latin typeface="Bookman Old Style" panose="02050604050505020204" pitchFamily="18" charset="0"/>
              </a:rPr>
              <a:t>ВНИМАНИЕ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962ABB5-CA35-6D9B-6D7A-BFFA7C7BA0B5}"/>
              </a:ext>
            </a:extLst>
          </p:cNvPr>
          <p:cNvSpPr/>
          <p:nvPr/>
        </p:nvSpPr>
        <p:spPr>
          <a:xfrm>
            <a:off x="3611951" y="4718164"/>
            <a:ext cx="24840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2155D8"/>
                </a:solidFill>
                <a:latin typeface="Bahnschrift Light SemiCondensed" panose="020B0502040204020203" pitchFamily="34" charset="0"/>
              </a:rPr>
              <a:t>Ссылка на </a:t>
            </a:r>
            <a:r>
              <a:rPr lang="en-US" sz="4400" dirty="0" err="1">
                <a:solidFill>
                  <a:srgbClr val="2155D8"/>
                </a:solidFill>
                <a:latin typeface="Bahnschrift Light SemiCondensed" panose="020B0502040204020203" pitchFamily="34" charset="0"/>
              </a:rPr>
              <a:t>github</a:t>
            </a:r>
            <a:endParaRPr lang="en-US" sz="4400" dirty="0">
              <a:solidFill>
                <a:srgbClr val="2155D8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93FAF4-A04B-6179-35B2-E5949DBD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024880"/>
            <a:ext cx="2833119" cy="283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25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2000">
              <a:srgbClr val="5E5EE6"/>
            </a:gs>
            <a:gs pos="0">
              <a:srgbClr val="8756EC"/>
            </a:gs>
            <a:gs pos="58000">
              <a:srgbClr val="6456EC">
                <a:lumMod val="31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09536" y="264319"/>
            <a:ext cx="813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Состав команды</a:t>
            </a:r>
            <a:endParaRPr lang="ru-RU" sz="5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4B33BB-8D24-46E3-8440-95CFA7947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85" r="7365" b="-185"/>
          <a:stretch/>
        </p:blipFill>
        <p:spPr>
          <a:xfrm>
            <a:off x="7399033" y="1735767"/>
            <a:ext cx="2072909" cy="2043112"/>
          </a:xfrm>
          <a:prstGeom prst="roundRect">
            <a:avLst>
              <a:gd name="adj" fmla="val 8042"/>
            </a:avLst>
          </a:prstGeom>
          <a:ln>
            <a:solidFill>
              <a:srgbClr val="B043E6"/>
            </a:solidFill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360A8-1F22-490E-9F86-7C7AF0B90E8F}"/>
              </a:ext>
            </a:extLst>
          </p:cNvPr>
          <p:cNvSpPr txBox="1"/>
          <p:nvPr/>
        </p:nvSpPr>
        <p:spPr>
          <a:xfrm>
            <a:off x="7635070" y="3764138"/>
            <a:ext cx="189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Двойняков Егор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846926F-130D-4B9A-974B-B155C099CC01}"/>
              </a:ext>
            </a:extLst>
          </p:cNvPr>
          <p:cNvSpPr/>
          <p:nvPr/>
        </p:nvSpPr>
        <p:spPr>
          <a:xfrm>
            <a:off x="7634897" y="4606395"/>
            <a:ext cx="1796066" cy="156966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Дизайнер</a:t>
            </a:r>
          </a:p>
          <a:p>
            <a:r>
              <a:rPr lang="en-US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FrontEnd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-разработчик</a:t>
            </a:r>
          </a:p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Спикер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FAAF5F-F88D-4732-A195-DF54ED0D6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2" t="31721" r="26652" b="38208"/>
          <a:stretch/>
        </p:blipFill>
        <p:spPr>
          <a:xfrm>
            <a:off x="2684308" y="1735767"/>
            <a:ext cx="2072909" cy="2041588"/>
          </a:xfrm>
          <a:prstGeom prst="roundRect">
            <a:avLst>
              <a:gd name="adj" fmla="val 8042"/>
            </a:avLst>
          </a:prstGeom>
          <a:ln>
            <a:solidFill>
              <a:srgbClr val="B043E6"/>
            </a:solidFill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9236C-9C29-4F9C-862B-F7CB3CAD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1" t="11995" r="7195" b="19646"/>
          <a:stretch/>
        </p:blipFill>
        <p:spPr>
          <a:xfrm>
            <a:off x="5059545" y="1735767"/>
            <a:ext cx="2072909" cy="2042850"/>
          </a:xfrm>
          <a:prstGeom prst="roundRect">
            <a:avLst>
              <a:gd name="adj" fmla="val 8042"/>
            </a:avLst>
          </a:prstGeom>
          <a:ln>
            <a:solidFill>
              <a:srgbClr val="B043E6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F57A10-AFAF-40FC-A08E-2C12560F55C8}"/>
              </a:ext>
            </a:extLst>
          </p:cNvPr>
          <p:cNvSpPr txBox="1"/>
          <p:nvPr/>
        </p:nvSpPr>
        <p:spPr>
          <a:xfrm>
            <a:off x="2888912" y="3767353"/>
            <a:ext cx="205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Пронин</a:t>
            </a:r>
            <a:r>
              <a:rPr lang="ru-RU" sz="20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Дмитрий</a:t>
            </a:r>
            <a:endParaRPr lang="ru-RU" sz="2000" b="1" dirty="0">
              <a:solidFill>
                <a:srgbClr val="B043E6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8967685-CE60-4171-AE85-4214C02F855A}"/>
              </a:ext>
            </a:extLst>
          </p:cNvPr>
          <p:cNvSpPr/>
          <p:nvPr/>
        </p:nvSpPr>
        <p:spPr>
          <a:xfrm>
            <a:off x="2888912" y="4608612"/>
            <a:ext cx="1847601" cy="120032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Дизайнер</a:t>
            </a:r>
          </a:p>
          <a:p>
            <a:r>
              <a:rPr lang="en-US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FullSt</a:t>
            </a:r>
            <a:r>
              <a:rPr lang="en-GB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a</a:t>
            </a:r>
            <a:r>
              <a:rPr lang="en-US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ck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-разработчик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A3294-EFF0-48A7-8C24-B7DF4B17B4D4}"/>
              </a:ext>
            </a:extLst>
          </p:cNvPr>
          <p:cNvSpPr txBox="1"/>
          <p:nvPr/>
        </p:nvSpPr>
        <p:spPr>
          <a:xfrm>
            <a:off x="5267182" y="3776593"/>
            <a:ext cx="154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Сухоруков Кирилл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EE7B9-ECEB-4C94-87B8-0E0A7B52F04E}"/>
              </a:ext>
            </a:extLst>
          </p:cNvPr>
          <p:cNvSpPr txBox="1"/>
          <p:nvPr/>
        </p:nvSpPr>
        <p:spPr>
          <a:xfrm>
            <a:off x="485920" y="3767354"/>
            <a:ext cx="130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Кулаков</a:t>
            </a:r>
            <a:r>
              <a:rPr lang="ru-RU" sz="20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Ярослав</a:t>
            </a:r>
            <a:endParaRPr lang="ru-RU" sz="2000" b="1" dirty="0">
              <a:solidFill>
                <a:srgbClr val="B043E6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C3F47E5-1FD1-4285-80C4-50A35EB4A7B2}"/>
              </a:ext>
            </a:extLst>
          </p:cNvPr>
          <p:cNvSpPr/>
          <p:nvPr/>
        </p:nvSpPr>
        <p:spPr>
          <a:xfrm>
            <a:off x="5237351" y="4598351"/>
            <a:ext cx="1847601" cy="120032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Тимлид</a:t>
            </a:r>
          </a:p>
          <a:p>
            <a:r>
              <a:rPr lang="en-GB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ML 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разработчик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4AC7C-0F75-4822-AC77-EF631F32C642}"/>
              </a:ext>
            </a:extLst>
          </p:cNvPr>
          <p:cNvSpPr/>
          <p:nvPr/>
        </p:nvSpPr>
        <p:spPr>
          <a:xfrm>
            <a:off x="507560" y="4605329"/>
            <a:ext cx="1805897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Разработчик алгоритмов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2C2832-1231-4169-B8AD-36B0A80956DC}"/>
              </a:ext>
            </a:extLst>
          </p:cNvPr>
          <p:cNvSpPr/>
          <p:nvPr/>
        </p:nvSpPr>
        <p:spPr>
          <a:xfrm>
            <a:off x="10030838" y="4605329"/>
            <a:ext cx="1416844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Аналитик решений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82AA7-09B9-491A-A718-C828E73927F8}"/>
              </a:ext>
            </a:extLst>
          </p:cNvPr>
          <p:cNvSpPr txBox="1"/>
          <p:nvPr/>
        </p:nvSpPr>
        <p:spPr>
          <a:xfrm>
            <a:off x="10030838" y="3772735"/>
            <a:ext cx="1932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Яшин Дмитрий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0B632D-5B7F-4254-BB1C-689B20576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7822" r="12150" b="18188"/>
          <a:stretch/>
        </p:blipFill>
        <p:spPr>
          <a:xfrm>
            <a:off x="334078" y="1726527"/>
            <a:ext cx="2072909" cy="2041588"/>
          </a:xfrm>
          <a:prstGeom prst="roundRect">
            <a:avLst>
              <a:gd name="adj" fmla="val 8042"/>
            </a:avLst>
          </a:prstGeom>
          <a:ln>
            <a:solidFill>
              <a:srgbClr val="B043E6"/>
            </a:solidFill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DE2010-4405-47F0-A545-F131FB888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29936" r="72701" b="39901"/>
          <a:stretch/>
        </p:blipFill>
        <p:spPr>
          <a:xfrm>
            <a:off x="9764606" y="1735767"/>
            <a:ext cx="2093316" cy="2041587"/>
          </a:xfrm>
          <a:prstGeom prst="roundRect">
            <a:avLst>
              <a:gd name="adj" fmla="val 8042"/>
            </a:avLst>
          </a:prstGeom>
          <a:ln>
            <a:solidFill>
              <a:srgbClr val="B043E6"/>
            </a:solidFill>
          </a:ln>
          <a:effectLst/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1145F79-7DF5-B2FC-EE8D-C58B8D94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84" y="-12876"/>
            <a:ext cx="1741664" cy="174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1F780BF-2685-5B30-8431-E38C02963986}"/>
              </a:ext>
            </a:extLst>
          </p:cNvPr>
          <p:cNvSpPr/>
          <p:nvPr/>
        </p:nvSpPr>
        <p:spPr>
          <a:xfrm>
            <a:off x="8583950" y="380902"/>
            <a:ext cx="20933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2257DC"/>
                </a:solidFill>
                <a:latin typeface="Bahnschrift Light SemiCondensed" panose="020B0502040204020203" pitchFamily="34" charset="0"/>
              </a:rPr>
              <a:t>Связь с командной</a:t>
            </a:r>
          </a:p>
        </p:txBody>
      </p:sp>
    </p:spTree>
    <p:extLst>
      <p:ext uri="{BB962C8B-B14F-4D97-AF65-F5344CB8AC3E}">
        <p14:creationId xmlns:p14="http://schemas.microsoft.com/office/powerpoint/2010/main" val="42360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6000">
              <a:srgbClr val="0B0B45"/>
            </a:gs>
            <a:gs pos="85000">
              <a:srgbClr val="4646E2"/>
            </a:gs>
            <a:gs pos="91000">
              <a:srgbClr val="783FE9"/>
            </a:gs>
            <a:gs pos="57000">
              <a:srgbClr val="6456EC">
                <a:lumMod val="31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95261" y="278607"/>
            <a:ext cx="813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Проблематика</a:t>
            </a:r>
            <a:endParaRPr lang="ru-RU" sz="5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3E380B-F1BC-3EB4-825F-519BE5298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8" t="21293" b="17511"/>
          <a:stretch/>
        </p:blipFill>
        <p:spPr>
          <a:xfrm rot="692703">
            <a:off x="2658016" y="3919707"/>
            <a:ext cx="4730896" cy="2490067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5547F610-8DEF-F881-E740-1454247DE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7" y="1662393"/>
            <a:ext cx="2600148" cy="2048013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786A351-59B0-026A-9143-6110C7860D67}"/>
              </a:ext>
            </a:extLst>
          </p:cNvPr>
          <p:cNvSpPr/>
          <p:nvPr/>
        </p:nvSpPr>
        <p:spPr>
          <a:xfrm>
            <a:off x="1760268" y="1926973"/>
            <a:ext cx="27227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Все в порядке</a:t>
            </a:r>
          </a:p>
        </p:txBody>
      </p:sp>
      <p:pic>
        <p:nvPicPr>
          <p:cNvPr id="12319" name="Рисунок 12318">
            <a:extLst>
              <a:ext uri="{FF2B5EF4-FFF2-40B4-BE49-F238E27FC236}">
                <a16:creationId xmlns:a16="http://schemas.microsoft.com/office/drawing/2014/main" id="{5FD4C4DC-30A0-1138-66ED-C3974EF4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9196" y="3707661"/>
            <a:ext cx="2301352" cy="1388109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1DC4032-7A28-B3CE-5F98-F50D273FB923}"/>
              </a:ext>
            </a:extLst>
          </p:cNvPr>
          <p:cNvSpPr/>
          <p:nvPr/>
        </p:nvSpPr>
        <p:spPr>
          <a:xfrm>
            <a:off x="7756311" y="3965373"/>
            <a:ext cx="1903085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Дефект</a:t>
            </a:r>
            <a:endParaRPr lang="ru-RU" sz="40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2312" name="Группа 12311">
            <a:extLst>
              <a:ext uri="{FF2B5EF4-FFF2-40B4-BE49-F238E27FC236}">
                <a16:creationId xmlns:a16="http://schemas.microsoft.com/office/drawing/2014/main" id="{AA95AD4D-314A-9E3C-B351-9F38AB634356}"/>
              </a:ext>
            </a:extLst>
          </p:cNvPr>
          <p:cNvGrpSpPr/>
          <p:nvPr/>
        </p:nvGrpSpPr>
        <p:grpSpPr>
          <a:xfrm rot="20760117">
            <a:off x="3849205" y="1696676"/>
            <a:ext cx="6952876" cy="2234874"/>
            <a:chOff x="4093029" y="2560151"/>
            <a:chExt cx="4715565" cy="1481959"/>
          </a:xfrm>
        </p:grpSpPr>
        <p:grpSp>
          <p:nvGrpSpPr>
            <p:cNvPr id="12311" name="Группа 12310">
              <a:extLst>
                <a:ext uri="{FF2B5EF4-FFF2-40B4-BE49-F238E27FC236}">
                  <a16:creationId xmlns:a16="http://schemas.microsoft.com/office/drawing/2014/main" id="{FF7CB16D-4E44-97AB-93A8-9432F5E3DF42}"/>
                </a:ext>
              </a:extLst>
            </p:cNvPr>
            <p:cNvGrpSpPr/>
            <p:nvPr/>
          </p:nvGrpSpPr>
          <p:grpSpPr>
            <a:xfrm>
              <a:off x="7180418" y="2560151"/>
              <a:ext cx="1628176" cy="1481959"/>
              <a:chOff x="7180418" y="2560151"/>
              <a:chExt cx="1628176" cy="1481959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A17FA98F-42D8-59DE-5D81-8F74F5CAB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256"/>
              <a:stretch/>
            </p:blipFill>
            <p:spPr>
              <a:xfrm rot="20365799">
                <a:off x="7236693" y="2599495"/>
                <a:ext cx="1523161" cy="1358746"/>
              </a:xfrm>
              <a:prstGeom prst="ellipse">
                <a:avLst/>
              </a:prstGeom>
            </p:spPr>
          </p:pic>
          <p:sp>
            <p:nvSpPr>
              <p:cNvPr id="6" name="Кольцо 5">
                <a:extLst>
                  <a:ext uri="{FF2B5EF4-FFF2-40B4-BE49-F238E27FC236}">
                    <a16:creationId xmlns:a16="http://schemas.microsoft.com/office/drawing/2014/main" id="{B081C5C6-53F5-F546-2A09-623B9B105157}"/>
                  </a:ext>
                </a:extLst>
              </p:cNvPr>
              <p:cNvSpPr/>
              <p:nvPr/>
            </p:nvSpPr>
            <p:spPr>
              <a:xfrm rot="16200000">
                <a:off x="7253526" y="2487043"/>
                <a:ext cx="1481959" cy="1628176"/>
              </a:xfrm>
              <a:prstGeom prst="donut">
                <a:avLst>
                  <a:gd name="adj" fmla="val 6829"/>
                </a:avLst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291" name="Прямая соединительная линия 12290">
              <a:extLst>
                <a:ext uri="{FF2B5EF4-FFF2-40B4-BE49-F238E27FC236}">
                  <a16:creationId xmlns:a16="http://schemas.microsoft.com/office/drawing/2014/main" id="{DE2FCE87-0118-6D04-4D02-D23E8DD76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3029" y="2617709"/>
              <a:ext cx="3712028" cy="1217905"/>
            </a:xfrm>
            <a:prstGeom prst="line">
              <a:avLst/>
            </a:prstGeom>
            <a:ln w="952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8CFB7CE3-E7A5-9786-0FCF-6A8F07DA9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2808" y="3853894"/>
              <a:ext cx="3702249" cy="91805"/>
            </a:xfrm>
            <a:prstGeom prst="line">
              <a:avLst/>
            </a:prstGeom>
            <a:ln w="952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10" name="Рисунок 12309">
            <a:extLst>
              <a:ext uri="{FF2B5EF4-FFF2-40B4-BE49-F238E27FC236}">
                <a16:creationId xmlns:a16="http://schemas.microsoft.com/office/drawing/2014/main" id="{24A93298-D209-8813-5F26-0CF97591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084" y="2541594"/>
            <a:ext cx="3670855" cy="4395366"/>
          </a:xfrm>
          <a:prstGeom prst="rect">
            <a:avLst/>
          </a:prstGeom>
        </p:spPr>
      </p:pic>
      <p:pic>
        <p:nvPicPr>
          <p:cNvPr id="12326" name="Рисунок 12325">
            <a:extLst>
              <a:ext uri="{FF2B5EF4-FFF2-40B4-BE49-F238E27FC236}">
                <a16:creationId xmlns:a16="http://schemas.microsoft.com/office/drawing/2014/main" id="{06E7302D-735E-44A3-DBB6-1CA7D3717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66941" y="4180651"/>
            <a:ext cx="2527144" cy="2527144"/>
          </a:xfrm>
          <a:prstGeom prst="rect">
            <a:avLst/>
          </a:prstGeom>
        </p:spPr>
      </p:pic>
      <p:sp>
        <p:nvSpPr>
          <p:cNvPr id="12328" name="Овал 12327">
            <a:extLst>
              <a:ext uri="{FF2B5EF4-FFF2-40B4-BE49-F238E27FC236}">
                <a16:creationId xmlns:a16="http://schemas.microsoft.com/office/drawing/2014/main" id="{6C7375BB-2A29-08EF-54C0-B2B47BB603C8}"/>
              </a:ext>
            </a:extLst>
          </p:cNvPr>
          <p:cNvSpPr/>
          <p:nvPr/>
        </p:nvSpPr>
        <p:spPr>
          <a:xfrm>
            <a:off x="2022021" y="2412032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CD441489-8724-DD73-2342-8FAEB188728D}"/>
              </a:ext>
            </a:extLst>
          </p:cNvPr>
          <p:cNvSpPr/>
          <p:nvPr/>
        </p:nvSpPr>
        <p:spPr>
          <a:xfrm>
            <a:off x="2568710" y="2430532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E2A2AEA6-5A36-1E4B-0635-9AD15558FD85}"/>
              </a:ext>
            </a:extLst>
          </p:cNvPr>
          <p:cNvSpPr/>
          <p:nvPr/>
        </p:nvSpPr>
        <p:spPr>
          <a:xfrm>
            <a:off x="3058535" y="2411490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4570FEB1-8A78-56FA-563F-9154CBF4FA2F}"/>
              </a:ext>
            </a:extLst>
          </p:cNvPr>
          <p:cNvSpPr/>
          <p:nvPr/>
        </p:nvSpPr>
        <p:spPr>
          <a:xfrm>
            <a:off x="7918725" y="4229224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78A74585-212D-205B-AD9B-2ED7EF6CD9BC}"/>
              </a:ext>
            </a:extLst>
          </p:cNvPr>
          <p:cNvSpPr/>
          <p:nvPr/>
        </p:nvSpPr>
        <p:spPr>
          <a:xfrm>
            <a:off x="8465414" y="4247724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24D9CA1A-AF01-0CF0-DBEB-6A13118F0906}"/>
              </a:ext>
            </a:extLst>
          </p:cNvPr>
          <p:cNvSpPr/>
          <p:nvPr/>
        </p:nvSpPr>
        <p:spPr>
          <a:xfrm>
            <a:off x="8955239" y="4228682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0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2328" grpId="0" animBg="1"/>
      <p:bldP spid="111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0B0B45"/>
            </a:gs>
            <a:gs pos="15000">
              <a:srgbClr val="4646E2"/>
            </a:gs>
            <a:gs pos="0">
              <a:srgbClr val="783FE9"/>
            </a:gs>
            <a:gs pos="39000">
              <a:srgbClr val="6456EC">
                <a:lumMod val="3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95261" y="147152"/>
            <a:ext cx="143024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Активные проекты Росатома:</a:t>
            </a:r>
          </a:p>
          <a:p>
            <a:endParaRPr lang="ru-RU" sz="4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BC01139-94D6-E399-B0AC-8A8680A19F76}"/>
              </a:ext>
            </a:extLst>
          </p:cNvPr>
          <p:cNvSpPr/>
          <p:nvPr/>
        </p:nvSpPr>
        <p:spPr>
          <a:xfrm>
            <a:off x="545459" y="1208128"/>
            <a:ext cx="332439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Курская АЭС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58E5A0A-91F7-094F-8CF8-73781BCF5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7861"/>
          <a:stretch/>
        </p:blipFill>
        <p:spPr bwMode="auto">
          <a:xfrm>
            <a:off x="687165" y="1731348"/>
            <a:ext cx="3324395" cy="17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AB8ADA0-0B7C-3487-C6E1-F7AB1093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4"/>
          <a:stretch/>
        </p:blipFill>
        <p:spPr bwMode="auto">
          <a:xfrm>
            <a:off x="4646328" y="1751993"/>
            <a:ext cx="3046539" cy="17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AB4153-64D5-8356-FB85-264FFD16CE5B}"/>
              </a:ext>
            </a:extLst>
          </p:cNvPr>
          <p:cNvSpPr/>
          <p:nvPr/>
        </p:nvSpPr>
        <p:spPr>
          <a:xfrm>
            <a:off x="4534713" y="1210436"/>
            <a:ext cx="332439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Ленинградская АЭС 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4DD415A-352A-A71F-0955-26025D550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" b="15315"/>
          <a:stretch/>
        </p:blipFill>
        <p:spPr bwMode="auto">
          <a:xfrm>
            <a:off x="8436885" y="1751993"/>
            <a:ext cx="3049360" cy="17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92D050-4318-BA65-6C57-1459008013F3}"/>
              </a:ext>
            </a:extLst>
          </p:cNvPr>
          <p:cNvSpPr/>
          <p:nvPr/>
        </p:nvSpPr>
        <p:spPr>
          <a:xfrm>
            <a:off x="8309207" y="1204539"/>
            <a:ext cx="3667128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АЭС «</a:t>
            </a:r>
            <a:r>
              <a:rPr lang="ru-RU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Аккую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» в Турции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43F7E71-47F5-C3AA-C0BA-F165263A1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7"/>
          <a:stretch/>
        </p:blipFill>
        <p:spPr bwMode="auto">
          <a:xfrm>
            <a:off x="687165" y="4360610"/>
            <a:ext cx="3324396" cy="17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D0E1921-4D98-A18F-FC64-0B41559CA7B3}"/>
              </a:ext>
            </a:extLst>
          </p:cNvPr>
          <p:cNvSpPr/>
          <p:nvPr/>
        </p:nvSpPr>
        <p:spPr>
          <a:xfrm>
            <a:off x="545459" y="3845327"/>
            <a:ext cx="395916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АЭС "Пакш-2» в Венгрии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DB72C943-87D8-BF7F-FD1F-3281B7CB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28" y="4360611"/>
            <a:ext cx="3101164" cy="17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D965E0-176C-A7CA-D49D-C7442E3F664D}"/>
              </a:ext>
            </a:extLst>
          </p:cNvPr>
          <p:cNvSpPr/>
          <p:nvPr/>
        </p:nvSpPr>
        <p:spPr>
          <a:xfrm>
            <a:off x="4510176" y="3866707"/>
            <a:ext cx="395916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АЭС «</a:t>
            </a:r>
            <a:r>
              <a:rPr lang="ru-RU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Тяньвань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» в Китае</a:t>
            </a: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D7FD3F44-EB2F-23D0-C3E5-4437D989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85" y="4360610"/>
            <a:ext cx="3049360" cy="17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EC97033-5BFF-CA38-6DEF-FBC189C27B18}"/>
              </a:ext>
            </a:extLst>
          </p:cNvPr>
          <p:cNvSpPr/>
          <p:nvPr/>
        </p:nvSpPr>
        <p:spPr>
          <a:xfrm>
            <a:off x="8309207" y="3845327"/>
            <a:ext cx="4481743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АЭС «Эль </a:t>
            </a:r>
            <a:r>
              <a:rPr lang="ru-RU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Дабаа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» в Египте</a:t>
            </a:r>
          </a:p>
          <a:p>
            <a:endParaRPr lang="ru-RU" sz="2400" dirty="0">
              <a:solidFill>
                <a:srgbClr val="8E89F3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6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0B0B45"/>
            </a:gs>
            <a:gs pos="15000">
              <a:srgbClr val="4646E2"/>
            </a:gs>
            <a:gs pos="0">
              <a:srgbClr val="783FE9"/>
            </a:gs>
            <a:gs pos="39000">
              <a:srgbClr val="6456EC">
                <a:lumMod val="3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342745" y="0"/>
            <a:ext cx="10320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Аварии, произошедшие из-за дефектов: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D0E1921-4D98-A18F-FC64-0B41559CA7B3}"/>
              </a:ext>
            </a:extLst>
          </p:cNvPr>
          <p:cNvSpPr/>
          <p:nvPr/>
        </p:nvSpPr>
        <p:spPr>
          <a:xfrm>
            <a:off x="515962" y="1785104"/>
            <a:ext cx="395916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Чернобыль 1986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D965E0-176C-A7CA-D49D-C7442E3F664D}"/>
              </a:ext>
            </a:extLst>
          </p:cNvPr>
          <p:cNvSpPr/>
          <p:nvPr/>
        </p:nvSpPr>
        <p:spPr>
          <a:xfrm>
            <a:off x="4545418" y="1785104"/>
            <a:ext cx="2849269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Фукусима 2011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EC97033-5BFF-CA38-6DEF-FBC189C27B18}"/>
              </a:ext>
            </a:extLst>
          </p:cNvPr>
          <p:cNvSpPr/>
          <p:nvPr/>
        </p:nvSpPr>
        <p:spPr>
          <a:xfrm>
            <a:off x="8574873" y="1785104"/>
            <a:ext cx="3253825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Три-</a:t>
            </a:r>
            <a:r>
              <a:rPr lang="ru-RU" sz="2400" dirty="0" err="1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Майл</a:t>
            </a:r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-Айленд 1979</a:t>
            </a:r>
          </a:p>
        </p:txBody>
      </p:sp>
      <p:pic>
        <p:nvPicPr>
          <p:cNvPr id="8196" name="Picture 4" descr="Атомная энергетика: Чернобыль и наши дни">
            <a:extLst>
              <a:ext uri="{FF2B5EF4-FFF2-40B4-BE49-F238E27FC236}">
                <a16:creationId xmlns:a16="http://schemas.microsoft.com/office/drawing/2014/main" id="{C9DDB42B-4FC7-8E93-96E8-83334057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62" y="2300387"/>
            <a:ext cx="3101164" cy="23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Фукусима-1»: почему эта авария на самом деле страшнее Чернобыля">
            <a:extLst>
              <a:ext uri="{FF2B5EF4-FFF2-40B4-BE49-F238E27FC236}">
                <a16:creationId xmlns:a16="http://schemas.microsoft.com/office/drawing/2014/main" id="{263DD370-E8C0-A439-18D3-B96DD7758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1"/>
          <a:stretch/>
        </p:blipFill>
        <p:spPr bwMode="auto">
          <a:xfrm>
            <a:off x="4545418" y="2300387"/>
            <a:ext cx="3101164" cy="23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28 марта 1979 года. Произошла авария на АЭС Три-Майл-Айленд в Пеннсильвании">
            <a:extLst>
              <a:ext uri="{FF2B5EF4-FFF2-40B4-BE49-F238E27FC236}">
                <a16:creationId xmlns:a16="http://schemas.microsoft.com/office/drawing/2014/main" id="{C33D424D-27F0-DE90-6244-FC2DC67D5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1"/>
          <a:stretch/>
        </p:blipFill>
        <p:spPr bwMode="auto">
          <a:xfrm>
            <a:off x="8574874" y="2300387"/>
            <a:ext cx="3101164" cy="23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D305ABF-A1A9-23BB-062A-AD3B7AB0451F}"/>
              </a:ext>
            </a:extLst>
          </p:cNvPr>
          <p:cNvSpPr/>
          <p:nvPr/>
        </p:nvSpPr>
        <p:spPr>
          <a:xfrm>
            <a:off x="515963" y="4798691"/>
            <a:ext cx="3101164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Дефекты топливных элементов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090FA3A-14FD-CC74-87E1-4715FC5EC5D8}"/>
              </a:ext>
            </a:extLst>
          </p:cNvPr>
          <p:cNvSpPr/>
          <p:nvPr/>
        </p:nvSpPr>
        <p:spPr>
          <a:xfrm>
            <a:off x="4545418" y="4798691"/>
            <a:ext cx="3101164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Дефекты системы охлаждения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9A65D98-265D-AD7E-6A73-4512A2DAE009}"/>
              </a:ext>
            </a:extLst>
          </p:cNvPr>
          <p:cNvSpPr/>
          <p:nvPr/>
        </p:nvSpPr>
        <p:spPr>
          <a:xfrm>
            <a:off x="8574873" y="4798690"/>
            <a:ext cx="3101164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8E89F3"/>
                </a:solidFill>
                <a:latin typeface="Bahnschrift Light SemiCondensed" panose="020B0502040204020203" pitchFamily="34" charset="0"/>
              </a:rPr>
              <a:t>Дефекты в трубопроводе</a:t>
            </a:r>
          </a:p>
        </p:txBody>
      </p:sp>
    </p:spTree>
    <p:extLst>
      <p:ext uri="{BB962C8B-B14F-4D97-AF65-F5344CB8AC3E}">
        <p14:creationId xmlns:p14="http://schemas.microsoft.com/office/powerpoint/2010/main" val="152135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1000">
              <a:srgbClr val="5E5EE6"/>
            </a:gs>
            <a:gs pos="2000">
              <a:srgbClr val="8756EC"/>
            </a:gs>
            <a:gs pos="83000">
              <a:srgbClr val="6456EC">
                <a:lumMod val="31000"/>
              </a:srgb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3976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Решение</a:t>
            </a:r>
            <a:endParaRPr lang="ru-RU" sz="4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DD77FA-13DA-4155-95FB-B42E10F4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9373">
            <a:off x="2111235" y="2157381"/>
            <a:ext cx="4290174" cy="3432140"/>
          </a:xfrm>
          <a:prstGeom prst="rect">
            <a:avLst/>
          </a:prstGeom>
          <a:effectLst>
            <a:outerShdw blurRad="76200" dist="127000" dir="4140000" sx="105000" sy="105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0661BF-8C7D-0BEF-7BD5-AEB65A470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112" y="759423"/>
            <a:ext cx="4538132" cy="453813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124EA63-3972-70BF-9707-CF87A483E144}"/>
              </a:ext>
            </a:extLst>
          </p:cNvPr>
          <p:cNvSpPr/>
          <p:nvPr/>
        </p:nvSpPr>
        <p:spPr>
          <a:xfrm>
            <a:off x="7678407" y="1411111"/>
            <a:ext cx="4152349" cy="2381956"/>
          </a:xfrm>
          <a:prstGeom prst="rect">
            <a:avLst/>
          </a:prstGeom>
          <a:solidFill>
            <a:srgbClr val="875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6F710D-CD38-66C9-0DA8-83A2679E0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8738">
            <a:off x="8105010" y="995063"/>
            <a:ext cx="3747657" cy="2242420"/>
          </a:xfrm>
          <a:prstGeom prst="rect">
            <a:avLst/>
          </a:prstGeom>
          <a:effectLst/>
          <a:scene3d>
            <a:camera prst="perspectiveHeroicExtremeRightFacing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7AD55-E847-50F4-EC5B-F4EE665C2BB6}"/>
              </a:ext>
            </a:extLst>
          </p:cNvPr>
          <p:cNvSpPr txBox="1"/>
          <p:nvPr/>
        </p:nvSpPr>
        <p:spPr>
          <a:xfrm>
            <a:off x="7896708" y="2824159"/>
            <a:ext cx="384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292597"/>
                </a:solidFill>
                <a:cs typeface="APPLE CHANCERY" panose="03020702040506060504" pitchFamily="66" charset="-79"/>
              </a:rPr>
              <a:t>ОБНАРУЖЕН ДЕФЕКТ!</a:t>
            </a:r>
          </a:p>
        </p:txBody>
      </p:sp>
      <p:sp>
        <p:nvSpPr>
          <p:cNvPr id="15" name="Рамка 14">
            <a:extLst>
              <a:ext uri="{FF2B5EF4-FFF2-40B4-BE49-F238E27FC236}">
                <a16:creationId xmlns:a16="http://schemas.microsoft.com/office/drawing/2014/main" id="{F64616E6-330B-6F88-8A8A-F094FCABBB70}"/>
              </a:ext>
            </a:extLst>
          </p:cNvPr>
          <p:cNvSpPr/>
          <p:nvPr/>
        </p:nvSpPr>
        <p:spPr>
          <a:xfrm>
            <a:off x="9837612" y="1907822"/>
            <a:ext cx="706210" cy="474134"/>
          </a:xfrm>
          <a:prstGeom prst="frame">
            <a:avLst>
              <a:gd name="adj1" fmla="val 7738"/>
            </a:avLst>
          </a:prstGeom>
          <a:solidFill>
            <a:srgbClr val="292597"/>
          </a:solidFill>
          <a:ln>
            <a:solidFill>
              <a:srgbClr val="292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6A8F716F-17EA-AC11-125B-5F87F8FECC98}"/>
              </a:ext>
            </a:extLst>
          </p:cNvPr>
          <p:cNvCxnSpPr>
            <a:cxnSpLocks/>
          </p:cNvCxnSpPr>
          <p:nvPr/>
        </p:nvCxnSpPr>
        <p:spPr>
          <a:xfrm flipV="1">
            <a:off x="4684888" y="3435830"/>
            <a:ext cx="5132167" cy="1861725"/>
          </a:xfrm>
          <a:prstGeom prst="curvedConnector3">
            <a:avLst>
              <a:gd name="adj1" fmla="val 100152"/>
            </a:avLst>
          </a:prstGeom>
          <a:ln w="47625">
            <a:solidFill>
              <a:srgbClr val="29259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9AF703-8EEC-3BAD-9C46-A1787F58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00" t="62500"/>
          <a:stretch/>
        </p:blipFill>
        <p:spPr>
          <a:xfrm>
            <a:off x="4961249" y="5669437"/>
            <a:ext cx="670703" cy="57819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B8DB5A-5B0E-D392-A2DF-01913E5C5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53588">
            <a:off x="1547107" y="4381064"/>
            <a:ext cx="1416868" cy="1416868"/>
          </a:xfrm>
          <a:prstGeom prst="rect">
            <a:avLst/>
          </a:prstGeom>
          <a:effectLst>
            <a:outerShdw blurRad="50800" dist="25400" dir="18900000" sx="103000" sy="103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55F6083-8CC2-EF53-D281-19370BB4B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78" y="2804678"/>
            <a:ext cx="1416868" cy="1416868"/>
          </a:xfrm>
          <a:prstGeom prst="rect">
            <a:avLst/>
          </a:prstGeom>
          <a:effectLst>
            <a:outerShdw blurRad="50800" dist="60527" dir="18900000" sx="99000" sy="99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A969571-55FE-87CF-E73A-565F27053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47888" y="4870738"/>
            <a:ext cx="1416868" cy="1416868"/>
          </a:xfrm>
          <a:prstGeom prst="rect">
            <a:avLst/>
          </a:prstGeom>
          <a:effectLst>
            <a:outerShdw blurRad="50800" dist="25400" sx="104000" sy="1040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564BCB7-3661-C3FF-7D14-00D8AFC04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6174411" y="3466340"/>
            <a:ext cx="1416868" cy="1408246"/>
          </a:xfrm>
          <a:prstGeom prst="rect">
            <a:avLst/>
          </a:prstGeom>
          <a:effectLst>
            <a:outerShdw blurRad="50800" dist="25400" sx="103000" sy="103000" algn="l" rotWithShape="0">
              <a:prstClr val="black">
                <a:alpha val="40000"/>
              </a:prstClr>
            </a:outerShdw>
          </a:effectLst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2BD9A9E-9A8E-E996-2319-2A290BD7D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636559" flipV="1">
            <a:off x="4980580" y="2179568"/>
            <a:ext cx="1416868" cy="1516232"/>
          </a:xfrm>
          <a:prstGeom prst="rect">
            <a:avLst/>
          </a:prstGeom>
          <a:effectLst>
            <a:outerShdw blurRad="50800" dir="18900000" sx="104000" sy="104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41CD381-8814-5EDA-AFE9-36DD72ED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17923" y="1753100"/>
            <a:ext cx="1416868" cy="1416868"/>
          </a:xfrm>
          <a:prstGeom prst="rect">
            <a:avLst/>
          </a:prstGeom>
          <a:effectLst>
            <a:outerShdw blurRad="50800" dir="18900000" sx="105000" sy="105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">
              <a:srgbClr val="5E5EE6"/>
            </a:gs>
            <a:gs pos="0">
              <a:srgbClr val="8756EC"/>
            </a:gs>
            <a:gs pos="19000">
              <a:srgbClr val="6456EC">
                <a:lumMod val="31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387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Решение</a:t>
            </a:r>
            <a:endParaRPr lang="ru-RU" sz="4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C99DFB-B364-3402-2FAC-90B37030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b="17989"/>
          <a:stretch/>
        </p:blipFill>
        <p:spPr>
          <a:xfrm>
            <a:off x="31767" y="2767358"/>
            <a:ext cx="1633716" cy="1483639"/>
          </a:xfrm>
          <a:prstGeom prst="rect">
            <a:avLst/>
          </a:prstGeom>
        </p:spPr>
      </p:pic>
      <p:pic>
        <p:nvPicPr>
          <p:cNvPr id="20" name="Picture 2" descr="OpenCV ">
            <a:extLst>
              <a:ext uri="{FF2B5EF4-FFF2-40B4-BE49-F238E27FC236}">
                <a16:creationId xmlns:a16="http://schemas.microsoft.com/office/drawing/2014/main" id="{D7A4992E-67E1-8319-BDCD-A7329F92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44" y="2814758"/>
            <a:ext cx="1597659" cy="14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Стрелка вправо 26">
            <a:extLst>
              <a:ext uri="{FF2B5EF4-FFF2-40B4-BE49-F238E27FC236}">
                <a16:creationId xmlns:a16="http://schemas.microsoft.com/office/drawing/2014/main" id="{7D079BD7-4CF0-8813-EB35-C746CD12FADE}"/>
              </a:ext>
            </a:extLst>
          </p:cNvPr>
          <p:cNvSpPr/>
          <p:nvPr/>
        </p:nvSpPr>
        <p:spPr>
          <a:xfrm>
            <a:off x="4933039" y="3170269"/>
            <a:ext cx="806098" cy="517457"/>
          </a:xfrm>
          <a:prstGeom prst="rightArrow">
            <a:avLst>
              <a:gd name="adj1" fmla="val 25108"/>
              <a:gd name="adj2" fmla="val 63636"/>
            </a:avLst>
          </a:prstGeom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73E52-ED9E-0FAF-E30B-6643A070036C}"/>
              </a:ext>
            </a:extLst>
          </p:cNvPr>
          <p:cNvSpPr txBox="1"/>
          <p:nvPr/>
        </p:nvSpPr>
        <p:spPr>
          <a:xfrm>
            <a:off x="9516585" y="4191204"/>
            <a:ext cx="2191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4646E2"/>
                </a:solidFill>
                <a:cs typeface="APPLE CHANCERY" panose="03020702040506060504" pitchFamily="66" charset="-79"/>
              </a:rPr>
              <a:t>ОБНАРУЖЕН </a:t>
            </a:r>
          </a:p>
          <a:p>
            <a:r>
              <a:rPr lang="ru-RU" sz="2800" b="1" dirty="0">
                <a:solidFill>
                  <a:srgbClr val="4646E2"/>
                </a:solidFill>
                <a:cs typeface="APPLE CHANCERY" panose="03020702040506060504" pitchFamily="66" charset="-79"/>
              </a:rPr>
              <a:t>ДЕФЕКТ НА (</a:t>
            </a:r>
            <a:r>
              <a:rPr lang="en-GB" sz="2800" b="1" dirty="0">
                <a:solidFill>
                  <a:srgbClr val="4646E2"/>
                </a:solidFill>
                <a:cs typeface="APPLE CHANCERY" panose="03020702040506060504" pitchFamily="66" charset="-79"/>
              </a:rPr>
              <a:t>X,Y</a:t>
            </a:r>
            <a:r>
              <a:rPr lang="ru-RU" sz="2800" b="1" dirty="0">
                <a:solidFill>
                  <a:srgbClr val="4646E2"/>
                </a:solidFill>
                <a:cs typeface="APPLE CHANCERY" panose="03020702040506060504" pitchFamily="66" charset="-79"/>
              </a:rPr>
              <a:t>)</a:t>
            </a:r>
            <a:endParaRPr lang="en-GB" sz="2800" b="1" dirty="0">
              <a:solidFill>
                <a:srgbClr val="4646E2"/>
              </a:solidFill>
              <a:cs typeface="APPLE CHANCERY" panose="03020702040506060504" pitchFamily="66" charset="-79"/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33979D44-43C0-7372-830C-BA808C989738}"/>
              </a:ext>
            </a:extLst>
          </p:cNvPr>
          <p:cNvGrpSpPr/>
          <p:nvPr/>
        </p:nvGrpSpPr>
        <p:grpSpPr>
          <a:xfrm>
            <a:off x="1673772" y="3018465"/>
            <a:ext cx="1922659" cy="954107"/>
            <a:chOff x="1606685" y="3006068"/>
            <a:chExt cx="1922659" cy="954107"/>
          </a:xfrm>
        </p:grpSpPr>
        <p:sp>
          <p:nvSpPr>
            <p:cNvPr id="9" name="Стрелка вправо 8">
              <a:extLst>
                <a:ext uri="{FF2B5EF4-FFF2-40B4-BE49-F238E27FC236}">
                  <a16:creationId xmlns:a16="http://schemas.microsoft.com/office/drawing/2014/main" id="{4A4EC149-7CE7-4E6B-E93A-3562CC42B16B}"/>
                </a:ext>
              </a:extLst>
            </p:cNvPr>
            <p:cNvSpPr/>
            <p:nvPr/>
          </p:nvSpPr>
          <p:spPr>
            <a:xfrm>
              <a:off x="1670718" y="3250450"/>
              <a:ext cx="1858626" cy="517457"/>
            </a:xfrm>
            <a:prstGeom prst="rightArrow">
              <a:avLst>
                <a:gd name="adj1" fmla="val 25770"/>
                <a:gd name="adj2" fmla="val 83271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A62BE8-7191-0C78-EF2E-9CE99C74A9D5}"/>
                </a:ext>
              </a:extLst>
            </p:cNvPr>
            <p:cNvSpPr txBox="1"/>
            <p:nvPr/>
          </p:nvSpPr>
          <p:spPr>
            <a:xfrm>
              <a:off x="1606685" y="3006068"/>
              <a:ext cx="15528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4646E2"/>
                  </a:solidFill>
                  <a:cs typeface="APPLE CHANCERY" panose="03020702040506060504" pitchFamily="66" charset="-79"/>
                </a:rPr>
                <a:t>Загрузка</a:t>
              </a:r>
            </a:p>
            <a:p>
              <a:r>
                <a:rPr lang="ru-RU" sz="2800" b="1" dirty="0">
                  <a:solidFill>
                    <a:srgbClr val="4646E2"/>
                  </a:solidFill>
                  <a:cs typeface="APPLE CHANCERY" panose="03020702040506060504" pitchFamily="66" charset="-79"/>
                </a:rPr>
                <a:t>фото</a:t>
              </a:r>
              <a:endParaRPr lang="en-GB" sz="2800" b="1" dirty="0">
                <a:solidFill>
                  <a:srgbClr val="4646E2"/>
                </a:solidFill>
                <a:cs typeface="APPLE CHANCERY" panose="03020702040506060504" pitchFamily="66" charset="-79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9E5725D-9B41-B883-DA7B-DB2E0F741545}"/>
              </a:ext>
            </a:extLst>
          </p:cNvPr>
          <p:cNvGrpSpPr/>
          <p:nvPr/>
        </p:nvGrpSpPr>
        <p:grpSpPr>
          <a:xfrm>
            <a:off x="6392432" y="4413518"/>
            <a:ext cx="545374" cy="968757"/>
            <a:chOff x="6400582" y="4462054"/>
            <a:chExt cx="517457" cy="1209148"/>
          </a:xfrm>
        </p:grpSpPr>
        <p:sp>
          <p:nvSpPr>
            <p:cNvPr id="28" name="Стрелка вправо 27">
              <a:extLst>
                <a:ext uri="{FF2B5EF4-FFF2-40B4-BE49-F238E27FC236}">
                  <a16:creationId xmlns:a16="http://schemas.microsoft.com/office/drawing/2014/main" id="{24A30B00-823A-D521-5B77-B82A81B183AC}"/>
                </a:ext>
              </a:extLst>
            </p:cNvPr>
            <p:cNvSpPr/>
            <p:nvPr/>
          </p:nvSpPr>
          <p:spPr>
            <a:xfrm rot="5400000">
              <a:off x="6256262" y="5009424"/>
              <a:ext cx="806098" cy="517457"/>
            </a:xfrm>
            <a:prstGeom prst="rightArrow">
              <a:avLst>
                <a:gd name="adj1" fmla="val 27274"/>
                <a:gd name="adj2" fmla="val 63636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Стрелка вправо 45">
              <a:extLst>
                <a:ext uri="{FF2B5EF4-FFF2-40B4-BE49-F238E27FC236}">
                  <a16:creationId xmlns:a16="http://schemas.microsoft.com/office/drawing/2014/main" id="{C3DC3A3A-AD9A-EDA9-3D25-48F94BFAB3F9}"/>
                </a:ext>
              </a:extLst>
            </p:cNvPr>
            <p:cNvSpPr/>
            <p:nvPr/>
          </p:nvSpPr>
          <p:spPr>
            <a:xfrm rot="16200000">
              <a:off x="6256262" y="4606374"/>
              <a:ext cx="806098" cy="517457"/>
            </a:xfrm>
            <a:prstGeom prst="rightArrow">
              <a:avLst>
                <a:gd name="adj1" fmla="val 27273"/>
                <a:gd name="adj2" fmla="val 63636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47" name="Группа 10246">
            <a:extLst>
              <a:ext uri="{FF2B5EF4-FFF2-40B4-BE49-F238E27FC236}">
                <a16:creationId xmlns:a16="http://schemas.microsoft.com/office/drawing/2014/main" id="{FCA0520A-18F2-6B5D-445B-D64E61C71C62}"/>
              </a:ext>
            </a:extLst>
          </p:cNvPr>
          <p:cNvGrpSpPr/>
          <p:nvPr/>
        </p:nvGrpSpPr>
        <p:grpSpPr>
          <a:xfrm>
            <a:off x="9420835" y="1763812"/>
            <a:ext cx="1954031" cy="2487185"/>
            <a:chOff x="9420835" y="1763812"/>
            <a:chExt cx="1954031" cy="2487185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B177C5A3-E4C9-5592-4B6C-FD3C6B859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2" b="17989"/>
            <a:stretch/>
          </p:blipFill>
          <p:spPr>
            <a:xfrm>
              <a:off x="9545554" y="2589730"/>
              <a:ext cx="1829312" cy="1661267"/>
            </a:xfrm>
            <a:prstGeom prst="rect">
              <a:avLst/>
            </a:prstGeom>
          </p:spPr>
        </p:pic>
        <p:sp>
          <p:nvSpPr>
            <p:cNvPr id="36" name="Рамка 35">
              <a:extLst>
                <a:ext uri="{FF2B5EF4-FFF2-40B4-BE49-F238E27FC236}">
                  <a16:creationId xmlns:a16="http://schemas.microsoft.com/office/drawing/2014/main" id="{B4D44BA5-80AF-0BCC-5D5C-3A6353543F30}"/>
                </a:ext>
              </a:extLst>
            </p:cNvPr>
            <p:cNvSpPr/>
            <p:nvPr/>
          </p:nvSpPr>
          <p:spPr>
            <a:xfrm>
              <a:off x="10521282" y="2589730"/>
              <a:ext cx="489045" cy="1509018"/>
            </a:xfrm>
            <a:prstGeom prst="frame">
              <a:avLst>
                <a:gd name="adj1" fmla="val 7738"/>
              </a:avLst>
            </a:prstGeom>
            <a:solidFill>
              <a:srgbClr val="292597"/>
            </a:solidFill>
            <a:ln>
              <a:solidFill>
                <a:srgbClr val="292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Стрелка вправо 50">
              <a:extLst>
                <a:ext uri="{FF2B5EF4-FFF2-40B4-BE49-F238E27FC236}">
                  <a16:creationId xmlns:a16="http://schemas.microsoft.com/office/drawing/2014/main" id="{2F85F754-F7D5-6553-D4F3-8716F45822E1}"/>
                </a:ext>
              </a:extLst>
            </p:cNvPr>
            <p:cNvSpPr/>
            <p:nvPr/>
          </p:nvSpPr>
          <p:spPr>
            <a:xfrm rot="2728645">
              <a:off x="9067645" y="2117002"/>
              <a:ext cx="1223838" cy="517457"/>
            </a:xfrm>
            <a:prstGeom prst="rightArrow">
              <a:avLst>
                <a:gd name="adj1" fmla="val 27273"/>
                <a:gd name="adj2" fmla="val 82827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248" name="Picture 8" descr="pytorch&quot; Icon - Download for free – Iconduck">
            <a:extLst>
              <a:ext uri="{FF2B5EF4-FFF2-40B4-BE49-F238E27FC236}">
                <a16:creationId xmlns:a16="http://schemas.microsoft.com/office/drawing/2014/main" id="{BD880B21-FEBD-52AE-B73A-372A6DCB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224" y="5428104"/>
            <a:ext cx="1033789" cy="12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5" name="Группа 10244">
            <a:extLst>
              <a:ext uri="{FF2B5EF4-FFF2-40B4-BE49-F238E27FC236}">
                <a16:creationId xmlns:a16="http://schemas.microsoft.com/office/drawing/2014/main" id="{211FAE2D-46EC-E18E-5BAA-BDD0A6674ECC}"/>
              </a:ext>
            </a:extLst>
          </p:cNvPr>
          <p:cNvGrpSpPr/>
          <p:nvPr/>
        </p:nvGrpSpPr>
        <p:grpSpPr>
          <a:xfrm>
            <a:off x="7346628" y="700830"/>
            <a:ext cx="4810510" cy="1737596"/>
            <a:chOff x="7304692" y="750564"/>
            <a:chExt cx="4810510" cy="1737596"/>
          </a:xfrm>
        </p:grpSpPr>
        <p:sp>
          <p:nvSpPr>
            <p:cNvPr id="50" name="Стрелка вправо 49">
              <a:extLst>
                <a:ext uri="{FF2B5EF4-FFF2-40B4-BE49-F238E27FC236}">
                  <a16:creationId xmlns:a16="http://schemas.microsoft.com/office/drawing/2014/main" id="{B54BB505-4441-13D1-A59B-D178C21BA451}"/>
                </a:ext>
              </a:extLst>
            </p:cNvPr>
            <p:cNvSpPr/>
            <p:nvPr/>
          </p:nvSpPr>
          <p:spPr>
            <a:xfrm rot="19046217">
              <a:off x="7304692" y="1970703"/>
              <a:ext cx="891166" cy="517457"/>
            </a:xfrm>
            <a:prstGeom prst="rightArrow">
              <a:avLst>
                <a:gd name="adj1" fmla="val 27273"/>
                <a:gd name="adj2" fmla="val 76173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243" name="Группа 10242">
              <a:extLst>
                <a:ext uri="{FF2B5EF4-FFF2-40B4-BE49-F238E27FC236}">
                  <a16:creationId xmlns:a16="http://schemas.microsoft.com/office/drawing/2014/main" id="{EFF6DECB-F936-28BE-9558-383D2EBA89C8}"/>
                </a:ext>
              </a:extLst>
            </p:cNvPr>
            <p:cNvGrpSpPr/>
            <p:nvPr/>
          </p:nvGrpSpPr>
          <p:grpSpPr>
            <a:xfrm>
              <a:off x="8059641" y="750564"/>
              <a:ext cx="4055561" cy="1497815"/>
              <a:chOff x="8059641" y="750564"/>
              <a:chExt cx="4055561" cy="1497815"/>
            </a:xfrm>
          </p:grpSpPr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5DBEEC90-01E6-FD93-F0B9-C4E4CF855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35" t="6767" r="30971" b="27013"/>
              <a:stretch/>
            </p:blipFill>
            <p:spPr>
              <a:xfrm>
                <a:off x="8059641" y="750564"/>
                <a:ext cx="1356378" cy="1371338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10AA25-B84F-051C-C607-02911ACE1757}"/>
                  </a:ext>
                </a:extLst>
              </p:cNvPr>
              <p:cNvSpPr txBox="1"/>
              <p:nvPr/>
            </p:nvSpPr>
            <p:spPr>
              <a:xfrm>
                <a:off x="9538800" y="1294272"/>
                <a:ext cx="25764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b="1" dirty="0">
                    <a:solidFill>
                      <a:srgbClr val="4546E2"/>
                    </a:solidFill>
                    <a:cs typeface="APPLE CHANCERY" panose="03020702040506060504" pitchFamily="66" charset="-79"/>
                  </a:rPr>
                  <a:t>Визуализация данных</a:t>
                </a:r>
                <a:endParaRPr lang="en-GB" sz="2800" b="1" dirty="0">
                  <a:solidFill>
                    <a:srgbClr val="4546E2"/>
                  </a:solidFill>
                  <a:cs typeface="APPLE CHANCERY" panose="03020702040506060504" pitchFamily="66" charset="-79"/>
                </a:endParaRPr>
              </a:p>
            </p:txBody>
          </p:sp>
        </p:grpSp>
      </p:grpSp>
      <p:grpSp>
        <p:nvGrpSpPr>
          <p:cNvPr id="10241" name="Группа 10240">
            <a:extLst>
              <a:ext uri="{FF2B5EF4-FFF2-40B4-BE49-F238E27FC236}">
                <a16:creationId xmlns:a16="http://schemas.microsoft.com/office/drawing/2014/main" id="{D8FABCBF-D0C2-4A39-3450-539FF6C6E0B0}"/>
              </a:ext>
            </a:extLst>
          </p:cNvPr>
          <p:cNvGrpSpPr/>
          <p:nvPr/>
        </p:nvGrpSpPr>
        <p:grpSpPr>
          <a:xfrm>
            <a:off x="7252760" y="3394656"/>
            <a:ext cx="2419737" cy="1077218"/>
            <a:chOff x="7252760" y="3394656"/>
            <a:chExt cx="2419737" cy="1077218"/>
          </a:xfrm>
        </p:grpSpPr>
        <p:sp>
          <p:nvSpPr>
            <p:cNvPr id="34" name="Стрелка вправо 33">
              <a:extLst>
                <a:ext uri="{FF2B5EF4-FFF2-40B4-BE49-F238E27FC236}">
                  <a16:creationId xmlns:a16="http://schemas.microsoft.com/office/drawing/2014/main" id="{90219717-5345-77B4-F4B0-0DBA97FBBBFB}"/>
                </a:ext>
              </a:extLst>
            </p:cNvPr>
            <p:cNvSpPr/>
            <p:nvPr/>
          </p:nvSpPr>
          <p:spPr>
            <a:xfrm rot="1553838">
              <a:off x="7415019" y="3776948"/>
              <a:ext cx="2257478" cy="668564"/>
            </a:xfrm>
            <a:prstGeom prst="rightArrow">
              <a:avLst>
                <a:gd name="adj1" fmla="val 27273"/>
                <a:gd name="adj2" fmla="val 63636"/>
              </a:avLst>
            </a:prstGeom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45C8FFF-A0CB-7C8E-6730-4559C594A4BC}"/>
                </a:ext>
              </a:extLst>
            </p:cNvPr>
            <p:cNvSpPr txBox="1"/>
            <p:nvPr/>
          </p:nvSpPr>
          <p:spPr>
            <a:xfrm rot="1557692">
              <a:off x="7252760" y="3394656"/>
              <a:ext cx="207624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200" b="1" dirty="0">
                  <a:solidFill>
                    <a:srgbClr val="4546E2"/>
                  </a:solidFill>
                  <a:cs typeface="APPLE CHANCERY" panose="03020702040506060504" pitchFamily="66" charset="-79"/>
                </a:rPr>
                <a:t>Вывод координат</a:t>
              </a:r>
              <a:endParaRPr lang="en-GB" sz="3200" b="1" dirty="0">
                <a:solidFill>
                  <a:srgbClr val="4546E2"/>
                </a:solidFill>
                <a:cs typeface="APPLE CHANCERY" panose="03020702040506060504" pitchFamily="66" charset="-79"/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6B0C08-EA22-C00B-A40B-AEEAF1A9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476" y="2381972"/>
            <a:ext cx="1829313" cy="1916424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BA0E4EC-3244-976B-B96F-5220FACA5872}"/>
              </a:ext>
            </a:extLst>
          </p:cNvPr>
          <p:cNvGrpSpPr/>
          <p:nvPr/>
        </p:nvGrpSpPr>
        <p:grpSpPr>
          <a:xfrm>
            <a:off x="686264" y="4640829"/>
            <a:ext cx="3045564" cy="1436046"/>
            <a:chOff x="686264" y="4640829"/>
            <a:chExt cx="3045564" cy="1436046"/>
          </a:xfrm>
        </p:grpSpPr>
        <p:sp>
          <p:nvSpPr>
            <p:cNvPr id="41" name="Стрелка вправо 40">
              <a:extLst>
                <a:ext uri="{FF2B5EF4-FFF2-40B4-BE49-F238E27FC236}">
                  <a16:creationId xmlns:a16="http://schemas.microsoft.com/office/drawing/2014/main" id="{079CDBDD-FB34-C6E3-A60A-EA1D44686198}"/>
                </a:ext>
              </a:extLst>
            </p:cNvPr>
            <p:cNvSpPr/>
            <p:nvPr/>
          </p:nvSpPr>
          <p:spPr>
            <a:xfrm rot="19512015">
              <a:off x="2006962" y="4640829"/>
              <a:ext cx="1724866" cy="190381"/>
            </a:xfrm>
            <a:prstGeom prst="rightArrow">
              <a:avLst>
                <a:gd name="adj1" fmla="val 27273"/>
                <a:gd name="adj2" fmla="val 0"/>
              </a:avLst>
            </a:prstGeom>
            <a:solidFill>
              <a:srgbClr val="8756ED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8756EC"/>
                </a:solidFill>
              </a:endParaRPr>
            </a:p>
          </p:txBody>
        </p: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06E677D8-4686-3AB6-0952-9CEEB586CE92}"/>
                </a:ext>
              </a:extLst>
            </p:cNvPr>
            <p:cNvGrpSpPr/>
            <p:nvPr/>
          </p:nvGrpSpPr>
          <p:grpSpPr>
            <a:xfrm>
              <a:off x="686264" y="4691880"/>
              <a:ext cx="1815105" cy="1384995"/>
              <a:chOff x="686264" y="4691880"/>
              <a:chExt cx="1815105" cy="138499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F257A4-3B10-EF1C-D783-163F838B246A}"/>
                  </a:ext>
                </a:extLst>
              </p:cNvPr>
              <p:cNvSpPr txBox="1"/>
              <p:nvPr/>
            </p:nvSpPr>
            <p:spPr>
              <a:xfrm>
                <a:off x="686264" y="4691880"/>
                <a:ext cx="1815105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b="1" dirty="0">
                    <a:solidFill>
                      <a:srgbClr val="8756EC"/>
                    </a:solidFill>
                    <a:cs typeface="APPLE CHANCERY" panose="03020702040506060504" pitchFamily="66" charset="-79"/>
                  </a:rPr>
                  <a:t>Перевод фото в данные</a:t>
                </a:r>
                <a:endParaRPr lang="en-GB" sz="2800" b="1" dirty="0">
                  <a:solidFill>
                    <a:srgbClr val="8756EC"/>
                  </a:solidFill>
                  <a:cs typeface="APPLE CHANCERY" panose="03020702040506060504" pitchFamily="66" charset="-79"/>
                </a:endParaRPr>
              </a:p>
            </p:txBody>
          </p:sp>
          <p:sp>
            <p:nvSpPr>
              <p:cNvPr id="49" name="Рамка 48">
                <a:extLst>
                  <a:ext uri="{FF2B5EF4-FFF2-40B4-BE49-F238E27FC236}">
                    <a16:creationId xmlns:a16="http://schemas.microsoft.com/office/drawing/2014/main" id="{87128281-A927-FE06-53D0-8C8B1CDABA32}"/>
                  </a:ext>
                </a:extLst>
              </p:cNvPr>
              <p:cNvSpPr/>
              <p:nvPr/>
            </p:nvSpPr>
            <p:spPr>
              <a:xfrm>
                <a:off x="686264" y="4736437"/>
                <a:ext cx="1523536" cy="1340438"/>
              </a:xfrm>
              <a:prstGeom prst="frame">
                <a:avLst>
                  <a:gd name="adj1" fmla="val 4379"/>
                </a:avLst>
              </a:prstGeom>
              <a:solidFill>
                <a:srgbClr val="8756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4F8CD78B-1D60-81C9-8F8E-A0859F02B42C}"/>
              </a:ext>
            </a:extLst>
          </p:cNvPr>
          <p:cNvGrpSpPr/>
          <p:nvPr/>
        </p:nvGrpSpPr>
        <p:grpSpPr>
          <a:xfrm>
            <a:off x="3114064" y="5131200"/>
            <a:ext cx="2983521" cy="1569660"/>
            <a:chOff x="3112479" y="5231536"/>
            <a:chExt cx="2826506" cy="156966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57698C-3871-7901-4E2B-5F66C7AC9377}"/>
                </a:ext>
              </a:extLst>
            </p:cNvPr>
            <p:cNvSpPr txBox="1"/>
            <p:nvPr/>
          </p:nvSpPr>
          <p:spPr>
            <a:xfrm>
              <a:off x="3112479" y="5231536"/>
              <a:ext cx="219154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200" b="1" dirty="0">
                  <a:solidFill>
                    <a:srgbClr val="8756EC"/>
                  </a:solidFill>
                  <a:cs typeface="APPLE CHANCERY" panose="03020702040506060504" pitchFamily="66" charset="-79"/>
                </a:rPr>
                <a:t>Помощь в </a:t>
              </a:r>
            </a:p>
            <a:p>
              <a:r>
                <a:rPr lang="ru-RU" sz="3200" b="1" dirty="0">
                  <a:solidFill>
                    <a:srgbClr val="8756EC"/>
                  </a:solidFill>
                  <a:cs typeface="APPLE CHANCERY" panose="03020702040506060504" pitchFamily="66" charset="-79"/>
                </a:rPr>
                <a:t>обучении</a:t>
              </a:r>
              <a:endParaRPr lang="en-GB" sz="3200" b="1" dirty="0">
                <a:solidFill>
                  <a:srgbClr val="8756EC"/>
                </a:solidFill>
                <a:cs typeface="APPLE CHANCERY" panose="03020702040506060504" pitchFamily="66" charset="-79"/>
              </a:endParaRPr>
            </a:p>
            <a:p>
              <a:r>
                <a:rPr lang="ru-RU" sz="3200" b="1" dirty="0">
                  <a:solidFill>
                    <a:srgbClr val="8756EC"/>
                  </a:solidFill>
                  <a:cs typeface="APPLE CHANCERY" panose="03020702040506060504" pitchFamily="66" charset="-79"/>
                </a:rPr>
                <a:t>нейросети</a:t>
              </a:r>
              <a:endParaRPr lang="en-GB" sz="3200" b="1" dirty="0">
                <a:solidFill>
                  <a:srgbClr val="8756EC"/>
                </a:solidFill>
                <a:cs typeface="APPLE CHANCERY" panose="03020702040506060504" pitchFamily="66" charset="-79"/>
              </a:endParaRPr>
            </a:p>
          </p:txBody>
        </p:sp>
        <p:sp>
          <p:nvSpPr>
            <p:cNvPr id="57" name="Стрелка вправо 56">
              <a:extLst>
                <a:ext uri="{FF2B5EF4-FFF2-40B4-BE49-F238E27FC236}">
                  <a16:creationId xmlns:a16="http://schemas.microsoft.com/office/drawing/2014/main" id="{81D01EE1-1C42-92D8-75D6-CE1158CBC6F3}"/>
                </a:ext>
              </a:extLst>
            </p:cNvPr>
            <p:cNvSpPr/>
            <p:nvPr/>
          </p:nvSpPr>
          <p:spPr>
            <a:xfrm>
              <a:off x="5127003" y="6076875"/>
              <a:ext cx="811982" cy="204182"/>
            </a:xfrm>
            <a:prstGeom prst="rightArrow">
              <a:avLst>
                <a:gd name="adj1" fmla="val 30818"/>
                <a:gd name="adj2" fmla="val 0"/>
              </a:avLst>
            </a:prstGeom>
            <a:solidFill>
              <a:srgbClr val="8756ED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8756EC"/>
                </a:solidFill>
              </a:endParaRPr>
            </a:p>
          </p:txBody>
        </p:sp>
        <p:sp>
          <p:nvSpPr>
            <p:cNvPr id="62" name="Рамка 61">
              <a:extLst>
                <a:ext uri="{FF2B5EF4-FFF2-40B4-BE49-F238E27FC236}">
                  <a16:creationId xmlns:a16="http://schemas.microsoft.com/office/drawing/2014/main" id="{AD704E9B-299E-AE10-0F44-1E6A4DF63F7C}"/>
                </a:ext>
              </a:extLst>
            </p:cNvPr>
            <p:cNvSpPr/>
            <p:nvPr/>
          </p:nvSpPr>
          <p:spPr>
            <a:xfrm>
              <a:off x="3126145" y="5311070"/>
              <a:ext cx="2000857" cy="1490125"/>
            </a:xfrm>
            <a:prstGeom prst="frame">
              <a:avLst>
                <a:gd name="adj1" fmla="val 4379"/>
              </a:avLst>
            </a:prstGeom>
            <a:solidFill>
              <a:srgbClr val="875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240" name="Группа 10239">
            <a:extLst>
              <a:ext uri="{FF2B5EF4-FFF2-40B4-BE49-F238E27FC236}">
                <a16:creationId xmlns:a16="http://schemas.microsoft.com/office/drawing/2014/main" id="{2185A695-BAC3-2253-1BB5-797BC17ED88A}"/>
              </a:ext>
            </a:extLst>
          </p:cNvPr>
          <p:cNvGrpSpPr/>
          <p:nvPr/>
        </p:nvGrpSpPr>
        <p:grpSpPr>
          <a:xfrm>
            <a:off x="5050436" y="308757"/>
            <a:ext cx="2338294" cy="2317957"/>
            <a:chOff x="5022425" y="-41937"/>
            <a:chExt cx="2366305" cy="2668652"/>
          </a:xfrm>
        </p:grpSpPr>
        <p:sp>
          <p:nvSpPr>
            <p:cNvPr id="39" name="Стрелка вправо 38">
              <a:extLst>
                <a:ext uri="{FF2B5EF4-FFF2-40B4-BE49-F238E27FC236}">
                  <a16:creationId xmlns:a16="http://schemas.microsoft.com/office/drawing/2014/main" id="{CE7180A9-863E-6B16-D424-E5A0A9D0F390}"/>
                </a:ext>
              </a:extLst>
            </p:cNvPr>
            <p:cNvSpPr/>
            <p:nvPr/>
          </p:nvSpPr>
          <p:spPr>
            <a:xfrm rot="4617996">
              <a:off x="5862766" y="1978014"/>
              <a:ext cx="1195145" cy="102257"/>
            </a:xfrm>
            <a:prstGeom prst="rightArrow">
              <a:avLst>
                <a:gd name="adj1" fmla="val 44020"/>
                <a:gd name="adj2" fmla="val 0"/>
              </a:avLst>
            </a:prstGeom>
            <a:solidFill>
              <a:srgbClr val="8756ED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8756EC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D55E2F-5BCE-FA25-BB5F-234DDBF31AC8}"/>
                </a:ext>
              </a:extLst>
            </p:cNvPr>
            <p:cNvSpPr txBox="1"/>
            <p:nvPr/>
          </p:nvSpPr>
          <p:spPr>
            <a:xfrm>
              <a:off x="5022425" y="-41937"/>
              <a:ext cx="23663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8756EC"/>
                  </a:solidFill>
                  <a:cs typeface="APPLE CHANCERY" panose="03020702040506060504" pitchFamily="66" charset="-79"/>
                </a:rPr>
                <a:t>Обработка данных</a:t>
              </a:r>
            </a:p>
            <a:p>
              <a:r>
                <a:rPr lang="ru-RU" sz="2800" b="1" dirty="0">
                  <a:solidFill>
                    <a:srgbClr val="8756EC"/>
                  </a:solidFill>
                  <a:cs typeface="APPLE CHANCERY" panose="03020702040506060504" pitchFamily="66" charset="-79"/>
                </a:rPr>
                <a:t>нейросетью</a:t>
              </a:r>
              <a:endParaRPr lang="en-GB" sz="2800" b="1" dirty="0">
                <a:solidFill>
                  <a:srgbClr val="8756EC"/>
                </a:solidFill>
                <a:cs typeface="APPLE CHANCERY" panose="03020702040506060504" pitchFamily="66" charset="-79"/>
              </a:endParaRPr>
            </a:p>
          </p:txBody>
        </p:sp>
        <p:sp>
          <p:nvSpPr>
            <p:cNvPr id="63" name="Рамка 62">
              <a:extLst>
                <a:ext uri="{FF2B5EF4-FFF2-40B4-BE49-F238E27FC236}">
                  <a16:creationId xmlns:a16="http://schemas.microsoft.com/office/drawing/2014/main" id="{B189242D-6FE8-B4F3-F4A1-4F71C7BA40E4}"/>
                </a:ext>
              </a:extLst>
            </p:cNvPr>
            <p:cNvSpPr/>
            <p:nvPr/>
          </p:nvSpPr>
          <p:spPr>
            <a:xfrm>
              <a:off x="5027533" y="13667"/>
              <a:ext cx="2015523" cy="1462057"/>
            </a:xfrm>
            <a:prstGeom prst="frame">
              <a:avLst>
                <a:gd name="adj1" fmla="val 4379"/>
              </a:avLst>
            </a:prstGeom>
            <a:solidFill>
              <a:srgbClr val="875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9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39000">
              <a:srgbClr val="5E5EE6"/>
            </a:gs>
            <a:gs pos="0">
              <a:srgbClr val="8756EC"/>
            </a:gs>
            <a:gs pos="80000">
              <a:srgbClr val="6456EC">
                <a:lumMod val="31000"/>
              </a:srgb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8851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Работа приложения</a:t>
            </a:r>
            <a:endParaRPr lang="ru-RU" sz="4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" name="работа приложения.MP4" descr="работа приложения.MP4">
            <a:hlinkClick r:id="" action="ppaction://media"/>
            <a:extLst>
              <a:ext uri="{FF2B5EF4-FFF2-40B4-BE49-F238E27FC236}">
                <a16:creationId xmlns:a16="http://schemas.microsoft.com/office/drawing/2014/main" id="{5AC64FCD-52C2-7C81-2B52-921D92BF0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2327" y="1194259"/>
            <a:ext cx="9587346" cy="53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4000">
              <a:srgbClr val="5E5EE6"/>
            </a:gs>
            <a:gs pos="100000">
              <a:srgbClr val="8756EC"/>
            </a:gs>
            <a:gs pos="74000">
              <a:srgbClr val="6456EC">
                <a:lumMod val="31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65774" y="115615"/>
            <a:ext cx="11149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8756EC"/>
                </a:solidFill>
                <a:latin typeface="Bookman Old Style" panose="02050604050505020204" pitchFamily="18" charset="0"/>
              </a:rPr>
              <a:t>Уникальность решения</a:t>
            </a:r>
            <a:endParaRPr lang="ru-RU" sz="4400" b="1" dirty="0">
              <a:solidFill>
                <a:srgbClr val="5C85E6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82AA7-09B9-491A-A718-C828E73927F8}"/>
              </a:ext>
            </a:extLst>
          </p:cNvPr>
          <p:cNvSpPr txBox="1"/>
          <p:nvPr/>
        </p:nvSpPr>
        <p:spPr>
          <a:xfrm>
            <a:off x="783710" y="1131278"/>
            <a:ext cx="5642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1.Удобство</a:t>
            </a:r>
          </a:p>
          <a:p>
            <a:r>
              <a:rPr lang="ru-RU" sz="54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2.Быстродействие</a:t>
            </a:r>
            <a:endParaRPr lang="en-GB" sz="5400" dirty="0">
              <a:solidFill>
                <a:srgbClr val="B043E6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5BDA9E-DC94-0B26-4119-F489CCEB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18" y="1771860"/>
            <a:ext cx="5129486" cy="512948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11ED78-A013-B22C-110F-C791D43F3B9A}"/>
              </a:ext>
            </a:extLst>
          </p:cNvPr>
          <p:cNvSpPr/>
          <p:nvPr/>
        </p:nvSpPr>
        <p:spPr>
          <a:xfrm>
            <a:off x="5134089" y="3732183"/>
            <a:ext cx="4640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“</a:t>
            </a:r>
            <a:r>
              <a:rPr lang="ru-RU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Алгоритм работает быстро, но не так быстро как я</a:t>
            </a:r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”</a:t>
            </a:r>
            <a:endParaRPr lang="ru-RU" sz="40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r>
              <a:rPr lang="en-GB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[c]JSON Statham</a:t>
            </a:r>
            <a:endParaRPr lang="ru-RU" sz="40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D9794B-40B9-6C82-E2D2-017DDC28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r="8271"/>
          <a:stretch/>
        </p:blipFill>
        <p:spPr>
          <a:xfrm>
            <a:off x="6549106" y="1771860"/>
            <a:ext cx="5642894" cy="5086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FDCA93-C72D-43A8-12F3-1D835BA3481F}"/>
              </a:ext>
            </a:extLst>
          </p:cNvPr>
          <p:cNvSpPr txBox="1"/>
          <p:nvPr/>
        </p:nvSpPr>
        <p:spPr>
          <a:xfrm>
            <a:off x="783710" y="2699246"/>
            <a:ext cx="6666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3.</a:t>
            </a:r>
            <a:r>
              <a:rPr lang="ru-RU" sz="5400" dirty="0">
                <a:solidFill>
                  <a:srgbClr val="B043E6"/>
                </a:solidFill>
                <a:latin typeface="Bahnschrift Light SemiCondensed" panose="020B0502040204020203" pitchFamily="34" charset="0"/>
              </a:rPr>
              <a:t>Высокая 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6524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213</Words>
  <Application>Microsoft Office PowerPoint</Application>
  <PresentationFormat>Широкоэкранный</PresentationFormat>
  <Paragraphs>71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Bahnschrift Light SemiCondensed</vt:lpstr>
      <vt:lpstr>Bookman Old Style</vt:lpstr>
      <vt:lpstr>Calibri</vt:lpstr>
      <vt:lpstr>Calibri Light</vt:lpstr>
      <vt:lpstr>Copperplate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Двойняков</dc:creator>
  <cp:lastModifiedBy>Егор Двойняков</cp:lastModifiedBy>
  <cp:revision>58</cp:revision>
  <dcterms:created xsi:type="dcterms:W3CDTF">2023-12-08T13:53:15Z</dcterms:created>
  <dcterms:modified xsi:type="dcterms:W3CDTF">2024-02-17T20:22:01Z</dcterms:modified>
</cp:coreProperties>
</file>